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7" r:id="rId2"/>
    <p:sldId id="259" r:id="rId3"/>
    <p:sldId id="276" r:id="rId4"/>
    <p:sldId id="282" r:id="rId5"/>
    <p:sldId id="277" r:id="rId6"/>
    <p:sldId id="278" r:id="rId7"/>
    <p:sldId id="280" r:id="rId8"/>
  </p:sldIdLst>
  <p:sldSz cx="12188825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706" autoAdjust="0"/>
  </p:normalViewPr>
  <p:slideViewPr>
    <p:cSldViewPr>
      <p:cViewPr varScale="1">
        <p:scale>
          <a:sx n="121" d="100"/>
          <a:sy n="121" d="100"/>
        </p:scale>
        <p:origin x="84" y="3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A3826E-44B8-413D-8EF0-639ADBCB8D36}" type="datetime1">
              <a:rPr lang="da-DK" smtClean="0"/>
              <a:t>26-11-2018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F2C6B-0C1B-4F88-BCBA-898BA50DE788}" type="slidenum">
              <a:rPr lang="da-DK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E328-C646-4C32-986A-2BAFA9FF99EA}" type="datetime1">
              <a:rPr lang="da-DK" smtClean="0"/>
              <a:pPr/>
              <a:t>26-11-2018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F8E53BB-F993-49A1-9E37-CA3E5BE0709B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7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5651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2494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0576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320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70552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1858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7" name="Rektangel 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8" name="Rektangel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0"/>
          </p:nvPr>
        </p:nvSpPr>
        <p:spPr>
          <a:xfrm>
            <a:off x="1499616" y="4800600"/>
            <a:ext cx="7333488" cy="1371600"/>
          </a:xfrm>
        </p:spPr>
        <p:txBody>
          <a:bodyPr rtlCol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279082" indent="0">
              <a:buNone/>
              <a:defRPr/>
            </a:lvl2pPr>
          </a:lstStyle>
          <a:p>
            <a:pPr lvl="0" rtl="0"/>
            <a:r>
              <a:rPr lang="da-DK" noProof="0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17411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2"/>
          <p:cNvSpPr/>
          <p:nvPr userDrawn="1"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11" name="Rektangel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12" name="Rektangel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black">
          <a:xfrm>
            <a:off x="7923211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billede 2" descr="En tom pladsholder til at tilføje et billede. Klik på pladsholderen, og vælg det billede, du vil tilføje"/>
          <p:cNvSpPr>
            <a:spLocks noGrp="1"/>
          </p:cNvSpPr>
          <p:nvPr>
            <p:ph type="pic" idx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FBAD7769-75D1-4F7D-B801-10EEB80803E8}" type="datetime1">
              <a:rPr lang="da-DK" noProof="0" smtClean="0"/>
              <a:t>26-11-2018</a:t>
            </a:fld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da-DK" noProof="0" smtClean="0"/>
              <a:pPr rtl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6734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EE4BE6-40B6-457A-875D-F5088E38E97C}" type="datetime1">
              <a:rPr lang="da-DK" noProof="0" smtClean="0"/>
              <a:t>26-11-2018</a:t>
            </a:fld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6259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8" name="Rektangel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FCBEE0EB-41CB-4E76-A5C9-FC12BD08D0CA}" type="datetime1">
              <a:rPr lang="da-DK" noProof="0" smtClean="0"/>
              <a:t>26-11-2018</a:t>
            </a:fld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da-DK" noProof="0" smtClean="0"/>
              <a:pPr rtl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1857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 smtClean="0"/>
              <a:t>Tilføj en sidefod</a:t>
            </a:r>
            <a:endParaRPr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B2977F-4875-4B5C-A179-1F48ED806B31}" type="datetime1">
              <a:rPr lang="da-DK" noProof="0" smtClean="0"/>
              <a:t>26-11-2018</a:t>
            </a:fld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24562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sl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7" name="Rektangel 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8" name="Rektangel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17" name="Pladsholder til billede 16" descr="En tom pladsholder til at tilføje et billede. Klik på pladsholderen, og vælg det billede, du vil tilføje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01775" y="5562600"/>
            <a:ext cx="7335837" cy="8382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a-DK" noProof="0" dirty="0"/>
              <a:t>Rediger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2361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12"/>
          <p:cNvSpPr/>
          <p:nvPr userDrawn="1"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25" name="Rektangel 12"/>
          <p:cNvSpPr/>
          <p:nvPr userDrawn="1"/>
        </p:nvSpPr>
        <p:spPr>
          <a:xfrm flipH="1">
            <a:off x="2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5DF52E-F2F7-4539-AD72-5FCCD88CFB7A}" type="datetime1">
              <a:rPr lang="da-DK" noProof="0" smtClean="0"/>
              <a:t>26-11-2018</a:t>
            </a:fld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5703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5ED1C4-DD2B-4763-BAFD-0DB42E10FFEA}" type="datetime1">
              <a:rPr lang="da-DK" noProof="0" smtClean="0"/>
              <a:t>26-11-2018</a:t>
            </a:fld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54418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344840-B5B9-49B3-88EB-15459176BB83}" type="datetime1">
              <a:rPr lang="da-DK" noProof="0" smtClean="0"/>
              <a:t>26-11-2018</a:t>
            </a:fld>
            <a:endParaRPr lang="da-DK" noProof="0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2661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9CE40A-2C78-45B9-9E6F-5939D5577BFA}" type="datetime1">
              <a:rPr lang="da-DK" noProof="0" smtClean="0"/>
              <a:t>26-11-2018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1833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8" name="Rektangel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0E59E26-DE44-4CF4-904A-5B05F5B49C8E}" type="datetime1">
              <a:rPr lang="da-DK" noProof="0" smtClean="0"/>
              <a:t>26-11-2018</a:t>
            </a:fld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da-DK" noProof="0" smtClean="0"/>
              <a:pPr rtl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8794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11" name="Rektangel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12" name="Rektangel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black">
          <a:xfrm>
            <a:off x="7923212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  <a:p>
            <a:pPr lvl="1" rtl="0"/>
            <a:r>
              <a:rPr lang="da-DK" noProof="0" smtClean="0"/>
              <a:t>Andet niveau</a:t>
            </a:r>
          </a:p>
          <a:p>
            <a:pPr lvl="2" rtl="0"/>
            <a:r>
              <a:rPr lang="da-DK" noProof="0" smtClean="0"/>
              <a:t>Tredje niveau</a:t>
            </a:r>
          </a:p>
          <a:p>
            <a:pPr lvl="3" rtl="0"/>
            <a:r>
              <a:rPr lang="da-DK" noProof="0" smtClean="0"/>
              <a:t>Fjerde niveau</a:t>
            </a:r>
          </a:p>
          <a:p>
            <a:pPr lvl="4" rtl="0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 smtClean="0"/>
              <a:t>Rediger typografien i masterens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A923EBC-6E28-4EE1-ACD5-6AFFBB9672CB}" type="datetime1">
              <a:rPr lang="da-DK" noProof="0" smtClean="0"/>
              <a:t>26-11-2018</a:t>
            </a:fld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da-DK" noProof="0" smtClean="0"/>
              <a:pPr rtl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8994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23" name="Rektangel 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7" name="Rektangel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a-DK" noProof="0" dirty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 dirty="0"/>
              <a:t>Rediger teksttypografier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14C61AC-BE2E-41C6-A1D8-D919488C3CB0}" type="datetime1">
              <a:rPr lang="da-DK" noProof="0" smtClean="0"/>
              <a:t>26-11-2018</a:t>
            </a:fld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5382E9EE-A870-438B-947A-FF671DFAFC96}" type="slidenum">
              <a:rPr lang="da-DK" noProof="0" smtClean="0"/>
              <a:pPr rtl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a-DK" dirty="0" smtClean="0"/>
              <a:t>Klassiske titler</a:t>
            </a:r>
            <a:endParaRPr lang="da-DK" dirty="0"/>
          </a:p>
        </p:txBody>
      </p:sp>
      <p:pic>
        <p:nvPicPr>
          <p:cNvPr id="10" name="Pladsholder til billede 9" descr="Klavertangenter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a-DK" dirty="0" smtClean="0"/>
              <a:t>Felt 796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94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3" y="1371600"/>
            <a:ext cx="9144000" cy="977280"/>
          </a:xfrm>
        </p:spPr>
        <p:txBody>
          <a:bodyPr rtlCol="0"/>
          <a:lstStyle/>
          <a:p>
            <a:pPr rtl="0"/>
            <a:r>
              <a:rPr lang="da-DK" dirty="0" smtClean="0"/>
              <a:t>Standardtitler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>
          <a:xfrm>
            <a:off x="1522414" y="2636912"/>
            <a:ext cx="7315198" cy="2697089"/>
          </a:xfrm>
        </p:spPr>
        <p:txBody>
          <a:bodyPr rtlCol="0">
            <a:normAutofit/>
          </a:bodyPr>
          <a:lstStyle/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dirty="0" smtClean="0"/>
              <a:t>Samme titel hver gang et klassisk værk optræder</a:t>
            </a:r>
          </a:p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dirty="0" smtClean="0"/>
              <a:t>Oversættes til dansk, hvor muligt og ellers hvad værket er kendt under</a:t>
            </a:r>
          </a:p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dirty="0" smtClean="0"/>
              <a:t>Der er regler for udformningen</a:t>
            </a:r>
          </a:p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dirty="0" smtClean="0"/>
              <a:t>Forekommer i felt 239 og 795</a:t>
            </a:r>
          </a:p>
        </p:txBody>
      </p:sp>
    </p:spTree>
    <p:extLst>
      <p:ext uri="{BB962C8B-B14F-4D97-AF65-F5344CB8AC3E}">
        <p14:creationId xmlns:p14="http://schemas.microsoft.com/office/powerpoint/2010/main" val="270907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3" y="1371600"/>
            <a:ext cx="9144000" cy="977280"/>
          </a:xfrm>
        </p:spPr>
        <p:txBody>
          <a:bodyPr rtlCol="0"/>
          <a:lstStyle/>
          <a:p>
            <a:pPr rtl="0"/>
            <a:r>
              <a:rPr lang="da-DK" dirty="0" smtClean="0"/>
              <a:t>Bibliografiske titler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>
          <a:xfrm>
            <a:off x="1522414" y="2564904"/>
            <a:ext cx="7315198" cy="2769097"/>
          </a:xfrm>
        </p:spPr>
        <p:txBody>
          <a:bodyPr rtlCol="0">
            <a:normAutofit/>
          </a:bodyPr>
          <a:lstStyle/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dirty="0" smtClean="0"/>
              <a:t>Findes på materialet</a:t>
            </a:r>
          </a:p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dirty="0" smtClean="0"/>
              <a:t>Søgning på bibliografiske analysetitler</a:t>
            </a:r>
          </a:p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dirty="0" smtClean="0"/>
              <a:t>Kobling mellem standardtitler og bibliografiske titler</a:t>
            </a:r>
          </a:p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dirty="0" smtClean="0"/>
              <a:t>Videresøgning i f.eks. </a:t>
            </a:r>
            <a:r>
              <a:rPr lang="da-DK" dirty="0" err="1" smtClean="0"/>
              <a:t>Spotify</a:t>
            </a:r>
            <a:endParaRPr lang="da-DK" dirty="0" smtClean="0"/>
          </a:p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dirty="0" smtClean="0"/>
              <a:t>ISRC til entydig identifikation</a:t>
            </a:r>
          </a:p>
          <a:p>
            <a:pPr marL="342900" indent="-342900" rtl="0">
              <a:buFont typeface="Wingdings" panose="05000000000000000000" pitchFamily="2" charset="2"/>
              <a:buChar char="§"/>
            </a:pPr>
            <a:endParaRPr lang="da-DK" dirty="0" smtClean="0"/>
          </a:p>
          <a:p>
            <a:pPr rtl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688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3" y="1371600"/>
            <a:ext cx="9144000" cy="977280"/>
          </a:xfrm>
        </p:spPr>
        <p:txBody>
          <a:bodyPr rtlCol="0">
            <a:normAutofit fontScale="90000"/>
          </a:bodyPr>
          <a:lstStyle/>
          <a:p>
            <a:pPr rtl="0"/>
            <a:r>
              <a:rPr lang="da-DK" dirty="0" smtClean="0"/>
              <a:t>Nyt felt til bibliografiske titler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>
          <a:xfrm>
            <a:off x="1522414" y="2564904"/>
            <a:ext cx="7315198" cy="2769097"/>
          </a:xfrm>
        </p:spPr>
        <p:txBody>
          <a:bodyPr rtlCol="0">
            <a:normAutofit/>
          </a:bodyPr>
          <a:lstStyle/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dirty="0" smtClean="0"/>
              <a:t>Fra uge 201840 nyt felt 796</a:t>
            </a:r>
          </a:p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dirty="0" smtClean="0"/>
              <a:t>Bibliografiske titler fra materialet</a:t>
            </a:r>
          </a:p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dirty="0" smtClean="0"/>
              <a:t>Alle satser og arier m.m.</a:t>
            </a:r>
          </a:p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dirty="0" smtClean="0"/>
              <a:t>Knytter sig til standardtitlerne i 795/239</a:t>
            </a:r>
          </a:p>
          <a:p>
            <a:pPr marL="342900" indent="-342900" rtl="0">
              <a:buFont typeface="Wingdings" panose="05000000000000000000" pitchFamily="2" charset="2"/>
              <a:buChar char="§"/>
            </a:pPr>
            <a:r>
              <a:rPr lang="da-DK" smtClean="0"/>
              <a:t>Ikke på dvd’er</a:t>
            </a:r>
            <a:endParaRPr lang="da-DK" dirty="0" smtClean="0"/>
          </a:p>
          <a:p>
            <a:pPr marL="342900" indent="-342900" rtl="0">
              <a:buFont typeface="Wingdings" panose="05000000000000000000" pitchFamily="2" charset="2"/>
              <a:buChar char="§"/>
            </a:pPr>
            <a:endParaRPr lang="da-DK" dirty="0" smtClean="0"/>
          </a:p>
          <a:p>
            <a:pPr marL="342900" indent="-342900" rtl="0">
              <a:buFont typeface="Wingdings" panose="05000000000000000000" pitchFamily="2" charset="2"/>
              <a:buChar char="§"/>
            </a:pPr>
            <a:endParaRPr lang="da-DK" dirty="0" smtClean="0"/>
          </a:p>
          <a:p>
            <a:pPr rtl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524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3" y="1371600"/>
            <a:ext cx="9144000" cy="977280"/>
          </a:xfrm>
        </p:spPr>
        <p:txBody>
          <a:bodyPr rtlCol="0"/>
          <a:lstStyle/>
          <a:p>
            <a:pPr rtl="0"/>
            <a:r>
              <a:rPr lang="da-DK" dirty="0" smtClean="0"/>
              <a:t>Delfelter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>
          <a:xfrm>
            <a:off x="1522414" y="2564904"/>
            <a:ext cx="7315198" cy="2769097"/>
          </a:xfrm>
        </p:spPr>
        <p:txBody>
          <a:bodyPr rtlCol="0"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 smtClean="0"/>
              <a:t>Tracktitler</a:t>
            </a:r>
            <a:r>
              <a:rPr lang="da-DK" dirty="0" smtClean="0"/>
              <a:t> </a:t>
            </a:r>
            <a:r>
              <a:rPr lang="da-DK" dirty="0"/>
              <a:t>i delfelt </a:t>
            </a:r>
            <a:r>
              <a:rPr lang="da-DK" dirty="0">
                <a:solidFill>
                  <a:srgbClr val="FF0000"/>
                </a:solidFill>
              </a:rPr>
              <a:t>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ISRC-numre i delfelt </a:t>
            </a:r>
            <a:r>
              <a:rPr lang="da-DK" dirty="0">
                <a:solidFill>
                  <a:srgbClr val="FF0000"/>
                </a:solidFill>
              </a:rPr>
              <a:t>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Spilletid i delfelt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smtClean="0">
                <a:solidFill>
                  <a:srgbClr val="FF0000"/>
                </a:solidFill>
              </a:rPr>
              <a:t>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INGEN udøvere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Samme å-nummerering som 795 – dog fortløbende ved ét værk (f.eks. en opera)</a:t>
            </a:r>
            <a:endParaRPr lang="da-DK" dirty="0"/>
          </a:p>
          <a:p>
            <a:pPr rtl="0"/>
            <a:endParaRPr lang="da-DK" dirty="0" smtClean="0"/>
          </a:p>
          <a:p>
            <a:pPr rtl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090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3" y="1371600"/>
            <a:ext cx="9144000" cy="977280"/>
          </a:xfrm>
        </p:spPr>
        <p:txBody>
          <a:bodyPr rtlCol="0"/>
          <a:lstStyle/>
          <a:p>
            <a:pPr rtl="0"/>
            <a:r>
              <a:rPr lang="da-DK" dirty="0" smtClean="0"/>
              <a:t>Søgning/visning af 796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>
          <a:xfrm>
            <a:off x="1522414" y="2564904"/>
            <a:ext cx="7315198" cy="2769097"/>
          </a:xfrm>
        </p:spPr>
        <p:txBody>
          <a:bodyPr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Titler </a:t>
            </a:r>
            <a:r>
              <a:rPr lang="da-DK" dirty="0"/>
              <a:t>i delfelt a </a:t>
            </a:r>
            <a:r>
              <a:rPr lang="da-DK" dirty="0" smtClean="0"/>
              <a:t>er søgbare </a:t>
            </a:r>
            <a:r>
              <a:rPr lang="da-DK" dirty="0"/>
              <a:t>som </a:t>
            </a:r>
            <a:r>
              <a:rPr lang="da-DK" dirty="0" smtClean="0"/>
              <a:t>enkeltord </a:t>
            </a:r>
            <a:r>
              <a:rPr lang="da-DK" dirty="0"/>
              <a:t>og i fritekstsøgning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ISRC-numre i delfelt z </a:t>
            </a:r>
            <a:r>
              <a:rPr lang="da-DK" dirty="0" smtClean="0"/>
              <a:t>er </a:t>
            </a:r>
            <a:r>
              <a:rPr lang="da-DK" dirty="0"/>
              <a:t>søgbare på samme måde som de er i felt 024 og </a:t>
            </a:r>
            <a:r>
              <a:rPr lang="da-DK" dirty="0" smtClean="0"/>
              <a:t>795 (is= eller ic=)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Felterne vises kun i danMarc2-formatet</a:t>
            </a:r>
            <a:endParaRPr lang="da-DK" dirty="0"/>
          </a:p>
          <a:p>
            <a:pPr rtl="0"/>
            <a:endParaRPr lang="da-DK" dirty="0" smtClean="0"/>
          </a:p>
          <a:p>
            <a:pPr rtl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522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3" y="1371600"/>
            <a:ext cx="9144000" cy="977280"/>
          </a:xfrm>
        </p:spPr>
        <p:txBody>
          <a:bodyPr rtlCol="0">
            <a:normAutofit/>
          </a:bodyPr>
          <a:lstStyle/>
          <a:p>
            <a:pPr rtl="0"/>
            <a:r>
              <a:rPr lang="da-DK" dirty="0" smtClean="0"/>
              <a:t>Nyhed i Bibliotek.dk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>
          <a:xfrm>
            <a:off x="1522414" y="2564904"/>
            <a:ext cx="7315198" cy="2769097"/>
          </a:xfrm>
        </p:spPr>
        <p:txBody>
          <a:bodyPr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Noter i 512 og 509 vises 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b="1" dirty="0" err="1" smtClean="0"/>
              <a:t>Netpunkt</a:t>
            </a:r>
            <a:r>
              <a:rPr lang="da-DK" dirty="0" smtClean="0"/>
              <a:t>: Vi arbejder på bedre visning for musikposter</a:t>
            </a:r>
          </a:p>
          <a:p>
            <a:endParaRPr lang="da-DK" dirty="0" smtClean="0"/>
          </a:p>
          <a:p>
            <a:pPr rtl="0"/>
            <a:endParaRPr lang="da-DK" dirty="0" smtClean="0"/>
          </a:p>
          <a:p>
            <a:pPr rtl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181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rver 16x9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607_TF02801094" id="{400F2CCB-C866-4E0E-8EA0-B27CABCC58CB}" vid="{C8864C24-3483-4A54-84DA-51E581B9F929}"/>
    </a:ext>
  </a:extLst>
</a:theme>
</file>

<file path=ppt/theme/theme2.xml><?xml version="1.0" encoding="utf-8"?>
<a:theme xmlns:a="http://schemas.openxmlformats.org/drawingml/2006/main" name="Office-tema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 med musiske kurver (bredformat)</Template>
  <TotalTime>234</TotalTime>
  <Words>190</Words>
  <Application>Microsoft Office PowerPoint</Application>
  <PresentationFormat>Brugerdefineret</PresentationFormat>
  <Paragraphs>43</Paragraphs>
  <Slides>7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Euphemia</vt:lpstr>
      <vt:lpstr>Wingdings</vt:lpstr>
      <vt:lpstr>Kurver 16x9</vt:lpstr>
      <vt:lpstr>Klassiske titler</vt:lpstr>
      <vt:lpstr>Standardtitler</vt:lpstr>
      <vt:lpstr>Bibliografiske titler</vt:lpstr>
      <vt:lpstr>Nyt felt til bibliografiske titler</vt:lpstr>
      <vt:lpstr>Delfelter</vt:lpstr>
      <vt:lpstr>Søgning/visning af 796</vt:lpstr>
      <vt:lpstr>Nyhed i Bibliotek.dk</vt:lpstr>
    </vt:vector>
  </TitlesOfParts>
  <Company>DBC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Klassiske titler</dc:title>
  <dc:creator>Hanne Lydom Thomsen</dc:creator>
  <cp:lastModifiedBy>Hanne Lydom Thomsen</cp:lastModifiedBy>
  <cp:revision>19</cp:revision>
  <dcterms:created xsi:type="dcterms:W3CDTF">2018-11-12T07:04:26Z</dcterms:created>
  <dcterms:modified xsi:type="dcterms:W3CDTF">2018-11-26T05:07:47Z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