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0" r:id="rId6"/>
    <p:sldId id="270" r:id="rId7"/>
    <p:sldId id="268" r:id="rId8"/>
    <p:sldId id="262" r:id="rId9"/>
    <p:sldId id="271" r:id="rId10"/>
    <p:sldId id="272" r:id="rId11"/>
    <p:sldId id="282" r:id="rId12"/>
    <p:sldId id="267" r:id="rId13"/>
    <p:sldId id="269" r:id="rId14"/>
    <p:sldId id="280" r:id="rId15"/>
    <p:sldId id="281" r:id="rId16"/>
    <p:sldId id="263" r:id="rId17"/>
    <p:sldId id="273" r:id="rId18"/>
    <p:sldId id="274" r:id="rId19"/>
    <p:sldId id="261" r:id="rId20"/>
    <p:sldId id="264" r:id="rId21"/>
    <p:sldId id="278" r:id="rId22"/>
    <p:sldId id="265" r:id="rId23"/>
    <p:sldId id="266" r:id="rId24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na Agergaard" initials="N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99"/>
    <a:srgbClr val="00B85C"/>
    <a:srgbClr val="00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3" autoAdjust="0"/>
    <p:restoredTop sz="94660"/>
  </p:normalViewPr>
  <p:slideViewPr>
    <p:cSldViewPr>
      <p:cViewPr>
        <p:scale>
          <a:sx n="66" d="100"/>
          <a:sy n="66" d="100"/>
        </p:scale>
        <p:origin x="-157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5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8F7B-DAF5-4F09-90CD-19468E8B538C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6879-0807-405E-922F-DEF7704875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61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B391-A833-4A29-8023-A20F1878ABA7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F2D9-9DDB-4638-8C51-47A737D1A4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1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Html-format vist ved hjælp af </a:t>
            </a:r>
            <a:r>
              <a:rPr lang="da-DK" dirty="0" err="1" smtClean="0"/>
              <a:t>xslt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stylesheet</a:t>
            </a:r>
            <a:r>
              <a:rPr lang="da-DK" baseline="0" smtClean="0"/>
              <a:t>)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1EAD-76A5-42CE-A4E5-71E0FF9E796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46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5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8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4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6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8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EA767D-18FB-4FAF-91DE-10371C257BE4}" type="datetimeFigureOut">
              <a:rPr lang="da-DK" smtClean="0"/>
              <a:t>26-11-2012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26-11-2012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blstandard.dk/frib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s.dbc.dk/" TargetMode="External"/><Relationship Id="rId5" Type="http://schemas.openxmlformats.org/officeDocument/2006/relationships/hyperlink" Target="http://www.dbc.dk/news/palle-viser-vej-for-ddb" TargetMode="External"/><Relationship Id="rId4" Type="http://schemas.openxmlformats.org/officeDocument/2006/relationships/hyperlink" Target="http://rauli.cbs.dk/index.php/revy/article/view/39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19200" y="2396480"/>
            <a:ext cx="6400800" cy="17526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ADD6"/>
                </a:solidFill>
                <a:latin typeface="Arial" pitchFamily="34" charset="0"/>
                <a:cs typeface="Arial" pitchFamily="34" charset="0"/>
              </a:rPr>
              <a:t>Informationsmøde om nyt bibliotek.dk </a:t>
            </a:r>
          </a:p>
          <a:p>
            <a:r>
              <a:rPr lang="da-DK" sz="2800" dirty="0" smtClean="0">
                <a:solidFill>
                  <a:srgbClr val="00ADD6"/>
                </a:solidFill>
                <a:latin typeface="Arial" pitchFamily="34" charset="0"/>
                <a:cs typeface="Arial" pitchFamily="34" charset="0"/>
              </a:rPr>
              <a:t>og nye services</a:t>
            </a:r>
            <a:endParaRPr lang="da-DK" sz="2800" dirty="0">
              <a:solidFill>
                <a:srgbClr val="00AD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18168"/>
            <a:ext cx="7772400" cy="1470025"/>
          </a:xfrm>
        </p:spPr>
        <p:txBody>
          <a:bodyPr/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bibliotek.dk migration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:\bibliotek.dk\migration\kommunikation\bibdkbilleder\P1020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b="19549"/>
          <a:stretch/>
        </p:blipFill>
        <p:spPr bwMode="auto">
          <a:xfrm>
            <a:off x="1475656" y="3928000"/>
            <a:ext cx="6168952" cy="26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OpenSearch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kl\Pictures\bibdk\micha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31" y="3284984"/>
            <a:ext cx="511158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6192688" cy="2448272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Søgefaciliteter: stort set ”alt” kan laves,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fx til specialsøgesider og kommandosøgning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Facetter kan laves på alle ønskede elementer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Mange sorterings- og rankeringsmuligheder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Forsideservice – ADHL – Lånertjek - Lånerstatus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l\Pictures\bibdk\P102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664"/>
            <a:ext cx="4879414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932040" y="1628800"/>
            <a:ext cx="3888432" cy="439248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Forsider – bagsider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ADHL – Andre der har lånt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Lånertjek (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borchk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Filmstriben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Infomedia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Lånerstatus 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(Open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Status)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Palles Gavebod</a:t>
            </a:r>
          </a:p>
          <a:p>
            <a:pPr lvl="1"/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.bibliotek.dk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Bestil og </a:t>
            </a:r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OpenAgency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41353" y="1788840"/>
            <a:ext cx="6768752" cy="4392488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OpenOrder: håndterer bestil</a:t>
            </a:r>
          </a:p>
          <a:p>
            <a:pPr lvl="1"/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checkOrderPolicy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kan brugeren sende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bestilling på dette materiale?</a:t>
            </a:r>
          </a:p>
          <a:p>
            <a:pPr lvl="1"/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placeOrder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sender bestilling til bestilsystemet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OpenHoldingStatus: lokaliseringer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Hvilke biblioteker har dette materiale?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Hvad er udlånsstatus for denne post i et bibliotek?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OpenAgency: henter data fra VIP-basen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Vejviseroplysninger om biblioteker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Tekniske parametre (fx http-,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ncip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og z3950-adresser)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OpenFindOrder: henter bestilling ud af bestil-databasen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:\bibliotek.dk\migration\kommunikation\bibdkbilleder\IMAG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90" y="34704"/>
            <a:ext cx="3779431" cy="31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Bestil og services:</a:t>
            </a:r>
            <a: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orderPolicy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L:\bibliotek.dk\migration\kommunikation\bibdkbilleder\P1020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11424"/>
            <a:ext cx="4659120" cy="26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4860032" y="1844824"/>
            <a:ext cx="417646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Simplet spørgsmål: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Kan en bruger bestille dette materiale til afhentning på dette bibliotek?</a:t>
            </a:r>
          </a:p>
          <a:p>
            <a:endParaRPr lang="da-DK" sz="2400" dirty="0"/>
          </a:p>
          <a:p>
            <a:r>
              <a:rPr lang="da-DK" sz="2400" dirty="0" smtClean="0"/>
              <a:t>Simpelt svar: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Ja – Nej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Hvorfor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Evt. suppleret med slå-op-url eller tekster fra VIP-basen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930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Bestil og services: </a:t>
            </a:r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orderPolicy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456117" y="2132856"/>
            <a:ext cx="7920880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Kompleksitet skjules bag servicen: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Er der lokaliseringer? </a:t>
            </a:r>
            <a:r>
              <a:rPr lang="da-DK" sz="2400" i="1" dirty="0" smtClean="0"/>
              <a:t>OpenHoldingStatus</a:t>
            </a:r>
            <a:r>
              <a:rPr lang="da-DK" sz="2400" dirty="0" smtClean="0"/>
              <a:t>.</a:t>
            </a:r>
            <a:br>
              <a:rPr lang="da-DK" sz="2400" dirty="0" smtClean="0"/>
            </a:br>
            <a:r>
              <a:rPr lang="da-DK" sz="2400" dirty="0" smtClean="0"/>
              <a:t> - Eget bibliotek eller andre biblioteker, evt h-markering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”Dette materiale”? </a:t>
            </a:r>
            <a:r>
              <a:rPr lang="da-DK" sz="2400" i="1" dirty="0" err="1" smtClean="0"/>
              <a:t>Opensearch</a:t>
            </a:r>
            <a:r>
              <a:rPr lang="da-DK" sz="2400" i="1" dirty="0" smtClean="0"/>
              <a:t> + OpenFormat</a:t>
            </a:r>
            <a:r>
              <a:rPr lang="da-DK" sz="2400" dirty="0" smtClean="0"/>
              <a:t>.</a:t>
            </a:r>
            <a:br>
              <a:rPr lang="da-DK" sz="2400" dirty="0" smtClean="0"/>
            </a:br>
            <a:r>
              <a:rPr lang="da-DK" sz="2400" dirty="0" smtClean="0"/>
              <a:t> - Hvilken materialetype? (af VIP-basens opdelinger for hhv. eget og andre bibliotekers materialer)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Bibliotekets VIP-indstillinger for denne materialetype: </a:t>
            </a:r>
            <a:r>
              <a:rPr lang="da-DK" sz="2400" i="1" dirty="0" smtClean="0"/>
              <a:t>OpenAgency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smtClean="0"/>
              <a:t>- Hvordan modtager de bestillinger på eget materiale? (NCIP, BOB,)+evt slå-op-url</a:t>
            </a:r>
            <a:br>
              <a:rPr lang="da-DK" sz="2400" dirty="0" smtClean="0"/>
            </a:br>
            <a:r>
              <a:rPr lang="da-DK" sz="2400" dirty="0" smtClean="0"/>
              <a:t>- Modtager de ILL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Til slut: Svaret returneres til serviceaftager</a:t>
            </a:r>
            <a:br>
              <a:rPr lang="da-DK" sz="2400" dirty="0" smtClean="0"/>
            </a:br>
            <a:endParaRPr lang="da-DK" sz="2400" dirty="0"/>
          </a:p>
        </p:txBody>
      </p:sp>
      <p:pic>
        <p:nvPicPr>
          <p:cNvPr id="1027" name="Picture 3" descr="L:\bibliotek.dk\migration\kommunikation\bibdkbilleder\IMAG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6" b="7213"/>
          <a:stretch/>
        </p:blipFill>
        <p:spPr bwMode="auto">
          <a:xfrm>
            <a:off x="5796136" y="230775"/>
            <a:ext cx="3096343" cy="25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OpenFormat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kl\Pictures\bibdk\IMAG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255942" cy="30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1520" y="3429000"/>
            <a:ext cx="8568952" cy="2736304"/>
          </a:xfrm>
          <a:solidFill>
            <a:schemeClr val="tx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Helt ny webservice til formatering og konvertering af data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Består af en webservice samt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javascripts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som kan lave forskellige formateringer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første omgang er der kun arbejdet i forhold til bibliotek.dk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vil kunne købe bibliotek.dk-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javascripts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eller få lavet sine helt egne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Fordele: 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behøver ikke vide noget om formatering eller formater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skal blot fortælle hvad man gerne vil have vist 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 også bruges af systemleverandørerne hvis de (eller deres kunder) ønsker det.</a:t>
            </a: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8" y="191293"/>
            <a:ext cx="8142678" cy="65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88" y="548680"/>
            <a:ext cx="54513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frundet rektangulær billedforklaring 2"/>
          <p:cNvSpPr/>
          <p:nvPr/>
        </p:nvSpPr>
        <p:spPr>
          <a:xfrm>
            <a:off x="2267744" y="4797152"/>
            <a:ext cx="2088232" cy="1656184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bg1"/>
                </a:solidFill>
              </a:rPr>
              <a:t>Her er Hans Engell: På </a:t>
            </a:r>
            <a:r>
              <a:rPr lang="da-DK" dirty="0" err="1" smtClean="0">
                <a:solidFill>
                  <a:schemeClr val="bg1"/>
                </a:solidFill>
              </a:rPr>
              <a:t>slotsholmen</a:t>
            </a:r>
            <a:r>
              <a:rPr lang="da-DK" dirty="0" smtClean="0">
                <a:solidFill>
                  <a:schemeClr val="bg1"/>
                </a:solidFill>
              </a:rPr>
              <a:t> – hele posten til venstre – et udsnit til højre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298" y="1340768"/>
            <a:ext cx="910850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title</a:t>
            </a:r>
            <a:r>
              <a:rPr lang="da-DK" dirty="0" smtClean="0">
                <a:solidFill>
                  <a:srgbClr val="92D050"/>
                </a:solidFill>
              </a:rPr>
              <a:t>= </a:t>
            </a:r>
            <a:r>
              <a:rPr lang="da-DK" b="1" dirty="0" smtClean="0">
                <a:effectLst/>
              </a:rPr>
              <a:t>På Slotsholmen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creator</a:t>
            </a:r>
            <a:r>
              <a:rPr lang="da-DK" dirty="0" smtClean="0">
                <a:solidFill>
                  <a:srgbClr val="92D050"/>
                </a:solidFill>
              </a:rPr>
              <a:t>= </a:t>
            </a:r>
            <a:r>
              <a:rPr lang="da-DK" dirty="0" smtClean="0"/>
              <a:t>Hans Engell</a:t>
            </a:r>
          </a:p>
          <a:p>
            <a:r>
              <a:rPr lang="da-DK" dirty="0">
                <a:solidFill>
                  <a:srgbClr val="92D050"/>
                </a:solidFill>
              </a:rPr>
              <a:t>=type</a:t>
            </a:r>
            <a:r>
              <a:rPr lang="da-DK" dirty="0" smtClean="0">
                <a:solidFill>
                  <a:srgbClr val="92D050"/>
                </a:solidFill>
              </a:rPr>
              <a:t>= </a:t>
            </a:r>
            <a:r>
              <a:rPr lang="da-DK" dirty="0" smtClean="0"/>
              <a:t>Bog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description</a:t>
            </a:r>
            <a:r>
              <a:rPr lang="da-DK" dirty="0">
                <a:solidFill>
                  <a:srgbClr val="92D050"/>
                </a:solidFill>
              </a:rPr>
              <a:t>=</a:t>
            </a:r>
          </a:p>
          <a:p>
            <a:r>
              <a:rPr lang="da-DK" b="1" dirty="0" smtClean="0">
                <a:effectLst/>
              </a:rPr>
              <a:t>Emne: </a:t>
            </a:r>
            <a:r>
              <a:rPr lang="da-DK" dirty="0" smtClean="0"/>
              <a:t>Danmark ; Det Konservative Folkeparti ; Hans Engell ; historie ; politik ; politikere ; politiske forhold ; politiske partier ; 1980-1989 ; 1990-1999</a:t>
            </a:r>
          </a:p>
          <a:p>
            <a:r>
              <a:rPr lang="da-DK" dirty="0" smtClean="0"/>
              <a:t>Hans Engell (f. 1948), der i 1997 gik af som konservativ partileder, beskriver det politiske liv på Slotsholmen fra han i 1978 startede som pressechef til han i 1993 sluttede som justitsminister, da Tamilsagen tvang Schlüter-regeringen til at gå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details</a:t>
            </a:r>
            <a:r>
              <a:rPr lang="da-DK" dirty="0">
                <a:solidFill>
                  <a:srgbClr val="92D050"/>
                </a:solidFill>
              </a:rPr>
              <a:t>=</a:t>
            </a:r>
          </a:p>
          <a:p>
            <a:r>
              <a:rPr lang="da-DK" dirty="0" smtClean="0"/>
              <a:t>455 sider, illustreret</a:t>
            </a:r>
          </a:p>
          <a:p>
            <a:r>
              <a:rPr lang="da-DK" b="1" dirty="0" smtClean="0">
                <a:effectLst/>
              </a:rPr>
              <a:t>Form: </a:t>
            </a:r>
            <a:r>
              <a:rPr lang="da-DK" dirty="0" smtClean="0"/>
              <a:t>erindringer</a:t>
            </a:r>
          </a:p>
          <a:p>
            <a:r>
              <a:rPr lang="da-DK" dirty="0" smtClean="0"/>
              <a:t>Samhørende: På Slotsholmen ; Farvel til Slotsholmen </a:t>
            </a:r>
          </a:p>
          <a:p>
            <a:r>
              <a:rPr lang="da-DK" b="1" dirty="0" smtClean="0">
                <a:effectLst/>
              </a:rPr>
              <a:t>Opstilling i folkebiblioteker: </a:t>
            </a:r>
            <a:r>
              <a:rPr lang="da-DK" dirty="0" smtClean="0"/>
              <a:t>96.72</a:t>
            </a:r>
          </a:p>
          <a:p>
            <a:r>
              <a:rPr lang="da-DK" dirty="0" smtClean="0"/>
              <a:t>ISBN: 87-11-15065-3</a:t>
            </a:r>
          </a:p>
          <a:p>
            <a:r>
              <a:rPr lang="da-DK" b="1" dirty="0" smtClean="0">
                <a:effectLst/>
              </a:rPr>
              <a:t>Pris ved udgivelsen: </a:t>
            </a:r>
            <a:r>
              <a:rPr lang="da-DK" dirty="0" smtClean="0"/>
              <a:t>kr. 248,00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 smtClean="0">
                <a:solidFill>
                  <a:srgbClr val="92D050"/>
                </a:solidFill>
              </a:rPr>
              <a:t>publicationDetails</a:t>
            </a:r>
            <a:r>
              <a:rPr lang="da-DK" dirty="0" smtClean="0">
                <a:solidFill>
                  <a:srgbClr val="92D050"/>
                </a:solidFill>
              </a:rPr>
              <a:t>=</a:t>
            </a:r>
            <a:r>
              <a:rPr lang="da-DK" dirty="0" smtClean="0"/>
              <a:t> Aschehoug, 1997 Seneste oplag:3. oplag , 1997</a:t>
            </a:r>
            <a:endParaRPr 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1560" y="44624"/>
            <a:ext cx="7924800" cy="1143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Bibliotek.dk format                               RIS format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4921696" y="1047502"/>
            <a:ext cx="4042792" cy="56938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TY - BOOK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A1 - Engell,Hans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T1 - På Slotsholmen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SP - 455 sider, illustreret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CY - [Kbh.]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ET - 1. udgave, 3. oplag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PB - Aschehoug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Y1 - 1997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SN - 8711150653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N1 - Hans Engell (f. 1948), der i 1997 gik af som konservativ partileder, beskriver det politiske liv på Slotsholmen fra han i 1978 startede som pressechef til han i 1993 sluttede som justitsminister, da Tamilsagen tvang Schlüter-regeringen til at gå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Danmark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Det Konservative Folkeparti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Hans Engell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historie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politik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politikere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politiske forhold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politiske partier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- 1980-1989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- 1990-1999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ER - </a:t>
            </a:r>
            <a:endParaRPr lang="da-DK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 videre arbejde med bibliotek.dk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0880" cy="4464496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Udvidet søgning, flere søgesider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hvilke biblioteker…., Er materialet hjemme på mine favoritbiblioteker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Overfør til referenceværktøjer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SB Kopiservice, Infomedia, Materialevurderinger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Læs mere om forfatteren, Find titler der ligner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Nyhedskarruseller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ADHL,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brugerrating</a:t>
            </a: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Kurv, flere indstillinger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Emneoversigt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 mobilversion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Analyseres: skan,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autocomplete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relevansrankering m.m.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Indtil videre IKKE med: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Send videre til Google</a:t>
            </a:r>
          </a:p>
          <a:p>
            <a:endParaRPr lang="da-DK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kl\Pictures\bibdk\P102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7"/>
            <a:ext cx="22471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Andre bibliotek.dk-projekter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5436096" y="1988840"/>
            <a:ext cx="3456384" cy="3528392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Åbningstider i VIP struktureres så der kan laves funktioner a la ”hvem har åbent nu?” – pt. testfase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mobilapp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til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er netop lanceret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Musikgenrerne er blevet opdateret</a:t>
            </a:r>
          </a:p>
          <a:p>
            <a:endParaRPr lang="da-DK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l\Pictures\bibdk\IMAG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9289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da-DK" cap="none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L:\bibliotek.dk\migration\kommunikation\bibdkbilleder\P10206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/>
          <a:stretch/>
        </p:blipFill>
        <p:spPr bwMode="auto">
          <a:xfrm>
            <a:off x="107504" y="1484784"/>
            <a:ext cx="2381370" cy="36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55776" y="1412776"/>
            <a:ext cx="6408712" cy="468052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endParaRPr lang="da-DK" sz="22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Hvorfor migration og services?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Tidsplan og dobbeltdrift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Grænsefladen til det nye bibliotek.dk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Databrønden – hvad er med? Opdatering?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Webservices</a:t>
            </a:r>
          </a:p>
          <a:p>
            <a:pPr lvl="1"/>
            <a:r>
              <a:rPr lang="da-DK" sz="2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Forsideservice, </a:t>
            </a:r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ADHL, Lånertjekservice, Open User Status osv</a:t>
            </a:r>
            <a:r>
              <a:rPr lang="da-DK" sz="2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Bestil-services og Open Agency (VIP)</a:t>
            </a:r>
          </a:p>
          <a:p>
            <a:pPr lvl="1"/>
            <a:r>
              <a:rPr lang="da-DK" sz="22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OpenFormat</a:t>
            </a:r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(visning)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 videre arbejde med bibliotek.dk migration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 bibliotek.dk-projekter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 projekter</a:t>
            </a:r>
            <a:b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da-DK" sz="22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2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/>
        </p:blipFill>
        <p:spPr bwMode="auto">
          <a:xfrm>
            <a:off x="1619672" y="-27384"/>
            <a:ext cx="5809456" cy="685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Andre projekter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635896" y="1700808"/>
            <a:ext cx="5040560" cy="4680520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CULR: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ore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ibrary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egistry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database over CPR +</a:t>
            </a:r>
            <a:r>
              <a:rPr lang="da-DK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lånerId’er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+bibliotek+(evt.) </a:t>
            </a:r>
            <a:r>
              <a:rPr lang="da-DK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kommunenr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SAOU: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ervice for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uthentication of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bjects and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sers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Metadata med bibliotekernes licensbelagte materialer + evt. supplerende oplysninger om adgang</a:t>
            </a: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Byggesten i kommende DDB – og i alle andre baser med brugere fra flere systemer</a:t>
            </a: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Sammenhængende adgang til digitalt materiale … </a:t>
            </a:r>
            <a:b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da-DK" sz="150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da-DK" sz="15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biblstandard.dk/frib/index.htm</a:t>
            </a:r>
            <a:endParaRPr lang="da-DK" sz="15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l\Pictures\bibdk\P102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097656" cy="34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Hvordan finder I den nye bibliotek.dk? – og info om services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kl\Pictures\bibdk\P1020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" y="1844824"/>
            <a:ext cx="4267921" cy="25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644008" y="1556792"/>
            <a:ext cx="4176464" cy="3024336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ibliotek.dk/beta</a:t>
            </a: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 med at rapportere fejl</a:t>
            </a: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 sender en </a:t>
            </a:r>
            <a:r>
              <a:rPr lang="da-D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danbib-info</a:t>
            </a:r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når vi gerne vil høre fra jer</a:t>
            </a: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Services: oss.dbc.dk</a:t>
            </a:r>
          </a:p>
          <a:p>
            <a:pPr marL="0" indent="0">
              <a:buNone/>
            </a:pPr>
            <a:endParaRPr lang="da-D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2843808" y="4941168"/>
            <a:ext cx="6192688" cy="17281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Artikel om ny bibliotek.dk og services </a:t>
            </a:r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Revy </a:t>
            </a:r>
            <a:r>
              <a:rPr lang="da-D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rauli.cbs.dk/index.php/revy/article/view/3935</a:t>
            </a:r>
            <a:endParaRPr lang="da-DK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Artikel om PG og services på </a:t>
            </a:r>
            <a:r>
              <a:rPr lang="da-D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dbc’s</a:t>
            </a:r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hjemmeside</a:t>
            </a:r>
            <a:b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www.dbc.dk/news/palle-viser-vej-for-ddb</a:t>
            </a:r>
            <a:endParaRPr lang="da-DK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Services: </a:t>
            </a:r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http://oss.dbc.dk</a:t>
            </a:r>
            <a:endParaRPr lang="da-DK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a-D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da-D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Hvorfor migration og services?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11560" y="1960240"/>
            <a:ext cx="4536504" cy="362900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Bibliotek.dk’s kode er 13 år gammel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 2010 har styrelsen og DBC været enige om at migration til andre platforme var nødvendig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 ILS til OLS – DBC strategi de sidste 5 år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 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 DanBib har fælles infrastruktur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L:\bibliotek.dk\migration\kommunikation\bibdkbilleder\P102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35232" cy="50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Tidsplan og dobbeltdrift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L:\bibliotek.dk\migration\kommunikation\bibdkbilleder\P1020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009280" cy="45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7128792" cy="4392488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 bibliotek.dk I ser i dag er allerførste version – det er stadig en </a:t>
            </a:r>
            <a:r>
              <a:rPr lang="da-DK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udviklingsversion!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classic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kører videre som hovedsite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Ca. 1. december: et diskret link på bibliotek.dk – og information til brugerne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de kommende måneder vokser versionen med flere og flere funktioner, fejl bliver rettet, slutbrugere bliver sat til at bedømme sitet, I kommer med fejl og forslag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osv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Når hovedparten af funktionerne fungerer fint i den nye version:  bibliotek.dk skifter til at pege på det nye bibliotek.dk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den gamle bliver så til bibliotek.dk/old - forhåbentlig inden 1.7.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Når efterfølgende funktioner og brugerreaktioner er håndteret:  gamle version lukkes – forhåbentlig inden 1.10.13</a:t>
            </a: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Grænsefladen designet   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347864" y="3154330"/>
            <a:ext cx="5040560" cy="250691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Designbureau</a:t>
            </a:r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Sorthvid.net</a:t>
            </a:r>
          </a:p>
          <a:p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Enkelhed</a:t>
            </a:r>
          </a:p>
          <a:p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Tekst og billeder – tekst som illustration</a:t>
            </a:r>
          </a:p>
          <a:p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 </a:t>
            </a:r>
            <a:r>
              <a:rPr lang="da-DK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 der </a:t>
            </a:r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nødvendigt at have med? </a:t>
            </a:r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122" name="Picture 2" descr="C:\Users\kl\Pictures\bibdk\P1020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79116" cy="29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539552" y="2069847"/>
            <a:ext cx="6246440" cy="373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L:\bibliotek.dk\migration\kommunikation\bibdkbilleder\jÃ¸rgen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/>
          <a:stretch/>
        </p:blipFill>
        <p:spPr bwMode="auto">
          <a:xfrm>
            <a:off x="107504" y="1988840"/>
            <a:ext cx="3003670" cy="36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Grænsefladen søg-vis-bestil   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7128792" cy="439248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søgeboks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Flere søgemuligheder til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udfoldning + specialsøgesider</a:t>
            </a:r>
            <a:endParaRPr lang="da-DK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Facetter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Værker – underværker – manifestationer – et nyt niveau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Brugerskabte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– vi gemmer dem lidt 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ingen cookies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Mindre personalisering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Bestil -  4 steps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Kvitteringen –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mindre tekst – er det ok?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1560" y="1997838"/>
            <a:ext cx="6246440" cy="373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:\bibliotek.dk\migration\kommunikation\bibdkbilleder\sÃ¸ren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0479" b="15730"/>
          <a:stretch/>
        </p:blipFill>
        <p:spPr bwMode="auto">
          <a:xfrm>
            <a:off x="5508104" y="3717033"/>
            <a:ext cx="3506260" cy="29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Databrønden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kl\Pictures\bibdk\marti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5832687" cy="50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6192688" cy="3600400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Hovedparten af det nuværende bibliotek.dk’s indhold er med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Basen opdateres foreløbig IKKE i samme takt som bibliotek.dk classic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Enheds- og værkmatch er ny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IKKE med pr. 1.12.: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”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Retrobasen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(de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retrokonverterede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anmeldelses- og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artikelindekser).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Fortsættelser og debatter til anmeldelser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Pladeanmeldelser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kommer med senere!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Poster der findes i marcformat lagres i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og i DKABM. 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Poster der ikke findes i marcformat lagres kun i DKABM</a:t>
            </a: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marL="0" indent="0"/>
            <a: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Hvad er en webservice? </a:t>
            </a:r>
            <a:b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 og hvad kommer det mig ved?</a:t>
            </a:r>
            <a:endParaRPr lang="da-DK" sz="3200" cap="none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83568" y="1916833"/>
            <a:ext cx="7128792" cy="4032447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”A Web service is a software system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support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interoperable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-to-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over a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It has an interface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-processable format (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specifically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WSDL).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systems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the Web service in a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manner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prescribed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SOAP-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messages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typically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conveyed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HTTP with an XML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serialization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conjunction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Web-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standards.”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Maskine-til-maskine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Maskinlæsbar beskrivelse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Standard-protokol: SOAP (</a:t>
            </a:r>
            <a:r>
              <a:rPr lang="da-DK" b="1" dirty="0">
                <a:solidFill>
                  <a:schemeClr val="bg1"/>
                </a:solidFill>
              </a:rPr>
              <a:t>S</a:t>
            </a:r>
            <a:r>
              <a:rPr lang="da-DK" dirty="0">
                <a:solidFill>
                  <a:schemeClr val="bg1"/>
                </a:solidFill>
              </a:rPr>
              <a:t>imple </a:t>
            </a:r>
            <a:r>
              <a:rPr lang="da-DK" b="1" dirty="0">
                <a:solidFill>
                  <a:schemeClr val="bg1"/>
                </a:solidFill>
              </a:rPr>
              <a:t>O</a:t>
            </a:r>
            <a:r>
              <a:rPr lang="da-DK" dirty="0">
                <a:solidFill>
                  <a:schemeClr val="bg1"/>
                </a:solidFill>
              </a:rPr>
              <a:t>bject </a:t>
            </a:r>
            <a:r>
              <a:rPr lang="da-DK" b="1" dirty="0">
                <a:solidFill>
                  <a:schemeClr val="bg1"/>
                </a:solidFill>
              </a:rPr>
              <a:t>A</a:t>
            </a:r>
            <a:r>
              <a:rPr lang="da-DK" dirty="0">
                <a:solidFill>
                  <a:schemeClr val="bg1"/>
                </a:solidFill>
              </a:rPr>
              <a:t>ccess </a:t>
            </a:r>
            <a:r>
              <a:rPr lang="da-DK" b="1" dirty="0" smtClean="0">
                <a:solidFill>
                  <a:schemeClr val="bg1"/>
                </a:solidFill>
              </a:rPr>
              <a:t>P</a:t>
            </a:r>
            <a:r>
              <a:rPr lang="da-DK" dirty="0" smtClean="0">
                <a:solidFill>
                  <a:schemeClr val="bg1"/>
                </a:solidFill>
              </a:rPr>
              <a:t>rotocol)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via HTTP og indholdet pakket ind i XML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1560" y="1997838"/>
            <a:ext cx="6246440" cy="373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:\bibliotek.dk\migration\kommunikation\bibdkbilleder\P102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20596" r="6525" b="30654"/>
          <a:stretch/>
        </p:blipFill>
        <p:spPr bwMode="auto">
          <a:xfrm>
            <a:off x="7148388" y="188640"/>
            <a:ext cx="1816100" cy="18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79512" y="476672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Bibliotek.dk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5580112" y="476672"/>
            <a:ext cx="16337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Palles Gavebod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7308304" y="476672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Lokalsystem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1619672" y="476672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Videnskabelige artikler</a:t>
            </a:r>
            <a:endParaRPr lang="da-DK" dirty="0"/>
          </a:p>
        </p:txBody>
      </p:sp>
      <p:sp>
        <p:nvSpPr>
          <p:cNvPr id="9" name="Magnetpladelager 8"/>
          <p:cNvSpPr/>
          <p:nvPr/>
        </p:nvSpPr>
        <p:spPr>
          <a:xfrm>
            <a:off x="2051720" y="5373216"/>
            <a:ext cx="4536504" cy="115212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DBC’s databrønd</a:t>
            </a:r>
            <a:endParaRPr lang="da-DK" dirty="0"/>
          </a:p>
        </p:txBody>
      </p:sp>
      <p:sp>
        <p:nvSpPr>
          <p:cNvPr id="13" name="Magnetpladelager 12"/>
          <p:cNvSpPr/>
          <p:nvPr/>
        </p:nvSpPr>
        <p:spPr>
          <a:xfrm>
            <a:off x="6732240" y="5589240"/>
            <a:ext cx="1260140" cy="93610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VIP-basen</a:t>
            </a:r>
            <a:endParaRPr lang="da-DK" dirty="0"/>
          </a:p>
        </p:txBody>
      </p:sp>
      <p:sp>
        <p:nvSpPr>
          <p:cNvPr id="14" name="Parallelogram 13"/>
          <p:cNvSpPr/>
          <p:nvPr/>
        </p:nvSpPr>
        <p:spPr>
          <a:xfrm>
            <a:off x="1835696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Holding status</a:t>
            </a:r>
            <a:endParaRPr lang="da-DK" dirty="0"/>
          </a:p>
        </p:txBody>
      </p:sp>
      <p:sp>
        <p:nvSpPr>
          <p:cNvPr id="16" name="Parallelogram 15"/>
          <p:cNvSpPr/>
          <p:nvPr/>
        </p:nvSpPr>
        <p:spPr>
          <a:xfrm>
            <a:off x="6588224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ADHL</a:t>
            </a:r>
            <a:endParaRPr lang="da-DK" dirty="0"/>
          </a:p>
        </p:txBody>
      </p:sp>
      <p:sp>
        <p:nvSpPr>
          <p:cNvPr id="17" name="Parallelogram 16"/>
          <p:cNvSpPr/>
          <p:nvPr/>
        </p:nvSpPr>
        <p:spPr>
          <a:xfrm>
            <a:off x="5436096" y="4149080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OpenAgency</a:t>
            </a:r>
            <a:endParaRPr lang="da-DK" dirty="0"/>
          </a:p>
        </p:txBody>
      </p:sp>
      <p:sp>
        <p:nvSpPr>
          <p:cNvPr id="18" name="Parallelogram 17"/>
          <p:cNvSpPr/>
          <p:nvPr/>
        </p:nvSpPr>
        <p:spPr>
          <a:xfrm>
            <a:off x="2915816" y="4149080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OpenSearch</a:t>
            </a:r>
            <a:endParaRPr lang="da-DK" dirty="0"/>
          </a:p>
        </p:txBody>
      </p:sp>
      <p:sp>
        <p:nvSpPr>
          <p:cNvPr id="19" name="Parallelogram 18"/>
          <p:cNvSpPr/>
          <p:nvPr/>
        </p:nvSpPr>
        <p:spPr>
          <a:xfrm>
            <a:off x="5004048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Forsider m.m.</a:t>
            </a:r>
            <a:endParaRPr lang="da-DK" dirty="0"/>
          </a:p>
        </p:txBody>
      </p:sp>
      <p:sp>
        <p:nvSpPr>
          <p:cNvPr id="20" name="Parallelogram 19"/>
          <p:cNvSpPr/>
          <p:nvPr/>
        </p:nvSpPr>
        <p:spPr>
          <a:xfrm>
            <a:off x="1187624" y="4149080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OpenOrder</a:t>
            </a:r>
            <a:endParaRPr lang="da-DK" dirty="0"/>
          </a:p>
        </p:txBody>
      </p:sp>
      <p:sp>
        <p:nvSpPr>
          <p:cNvPr id="21" name="Magnetpladelager 20"/>
          <p:cNvSpPr/>
          <p:nvPr/>
        </p:nvSpPr>
        <p:spPr>
          <a:xfrm>
            <a:off x="539552" y="5517232"/>
            <a:ext cx="1260140" cy="93610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BOB-basen</a:t>
            </a:r>
            <a:endParaRPr lang="da-DK" dirty="0"/>
          </a:p>
        </p:txBody>
      </p:sp>
      <p:sp>
        <p:nvSpPr>
          <p:cNvPr id="22" name="Parallelogram 21"/>
          <p:cNvSpPr/>
          <p:nvPr/>
        </p:nvSpPr>
        <p:spPr>
          <a:xfrm>
            <a:off x="1691680" y="2276872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User status</a:t>
            </a:r>
            <a:endParaRPr lang="da-DK" dirty="0"/>
          </a:p>
        </p:txBody>
      </p:sp>
      <p:sp>
        <p:nvSpPr>
          <p:cNvPr id="23" name="Parallelogram 22"/>
          <p:cNvSpPr/>
          <p:nvPr/>
        </p:nvSpPr>
        <p:spPr>
          <a:xfrm>
            <a:off x="5148064" y="2276872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VoxB</a:t>
            </a:r>
            <a:endParaRPr lang="da-DK" dirty="0"/>
          </a:p>
        </p:txBody>
      </p:sp>
      <p:sp>
        <p:nvSpPr>
          <p:cNvPr id="24" name="Parallelogram 23"/>
          <p:cNvSpPr/>
          <p:nvPr/>
        </p:nvSpPr>
        <p:spPr>
          <a:xfrm>
            <a:off x="5148064" y="3212976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Borrower</a:t>
            </a:r>
            <a:r>
              <a:rPr lang="da-DK" dirty="0" smtClean="0"/>
              <a:t> Check</a:t>
            </a:r>
            <a:endParaRPr lang="da-DK" dirty="0"/>
          </a:p>
        </p:txBody>
      </p:sp>
      <p:sp>
        <p:nvSpPr>
          <p:cNvPr id="25" name="Parallelogram 24"/>
          <p:cNvSpPr/>
          <p:nvPr/>
        </p:nvSpPr>
        <p:spPr>
          <a:xfrm>
            <a:off x="1763688" y="3212976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OpenFind</a:t>
            </a:r>
            <a:endParaRPr lang="da-DK" dirty="0" smtClean="0"/>
          </a:p>
          <a:p>
            <a:pPr algn="ctr"/>
            <a:r>
              <a:rPr lang="da-DK" dirty="0" smtClean="0"/>
              <a:t>Order</a:t>
            </a:r>
            <a:endParaRPr lang="da-DK" dirty="0"/>
          </a:p>
        </p:txBody>
      </p:sp>
      <p:sp>
        <p:nvSpPr>
          <p:cNvPr id="26" name="Parallelogram 25"/>
          <p:cNvSpPr/>
          <p:nvPr/>
        </p:nvSpPr>
        <p:spPr>
          <a:xfrm>
            <a:off x="3491880" y="2276872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PriceCheck</a:t>
            </a:r>
            <a:endParaRPr lang="da-DK" dirty="0"/>
          </a:p>
        </p:txBody>
      </p:sp>
      <p:sp>
        <p:nvSpPr>
          <p:cNvPr id="27" name="Parallelogram 26"/>
          <p:cNvSpPr/>
          <p:nvPr/>
        </p:nvSpPr>
        <p:spPr>
          <a:xfrm>
            <a:off x="3419872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Question</a:t>
            </a:r>
            <a:endParaRPr lang="da-DK" dirty="0"/>
          </a:p>
        </p:txBody>
      </p:sp>
      <p:sp>
        <p:nvSpPr>
          <p:cNvPr id="28" name="Magnetpladelager 27"/>
          <p:cNvSpPr/>
          <p:nvPr/>
        </p:nvSpPr>
        <p:spPr>
          <a:xfrm>
            <a:off x="107504" y="1844824"/>
            <a:ext cx="1440160" cy="1584176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</a:t>
            </a:r>
          </a:p>
          <a:p>
            <a:pPr algn="ctr"/>
            <a:r>
              <a:rPr lang="da-DK" dirty="0" smtClean="0"/>
              <a:t>(udlånsdata)</a:t>
            </a:r>
            <a:endParaRPr lang="da-DK" dirty="0"/>
          </a:p>
        </p:txBody>
      </p:sp>
      <p:sp>
        <p:nvSpPr>
          <p:cNvPr id="29" name="Magnetpladelager 28"/>
          <p:cNvSpPr/>
          <p:nvPr/>
        </p:nvSpPr>
        <p:spPr>
          <a:xfrm>
            <a:off x="7452320" y="2564904"/>
            <a:ext cx="1440160" cy="1304528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</a:t>
            </a:r>
          </a:p>
          <a:p>
            <a:pPr algn="ctr"/>
            <a:r>
              <a:rPr lang="da-DK" dirty="0" smtClean="0"/>
              <a:t>(materialer)</a:t>
            </a:r>
            <a:endParaRPr lang="da-DK" dirty="0"/>
          </a:p>
        </p:txBody>
      </p:sp>
      <p:sp>
        <p:nvSpPr>
          <p:cNvPr id="30" name="Rektangel 29"/>
          <p:cNvSpPr/>
          <p:nvPr/>
        </p:nvSpPr>
        <p:spPr>
          <a:xfrm>
            <a:off x="3851920" y="476672"/>
            <a:ext cx="16337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Biblioteksvagten</a:t>
            </a:r>
            <a:endParaRPr lang="da-DK" dirty="0"/>
          </a:p>
        </p:txBody>
      </p:sp>
      <p:sp>
        <p:nvSpPr>
          <p:cNvPr id="31" name="Magnetpladelager 30"/>
          <p:cNvSpPr/>
          <p:nvPr/>
        </p:nvSpPr>
        <p:spPr>
          <a:xfrm>
            <a:off x="7452320" y="4185084"/>
            <a:ext cx="1512168" cy="1332148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 (lånere)</a:t>
            </a:r>
            <a:endParaRPr lang="da-DK" dirty="0"/>
          </a:p>
        </p:txBody>
      </p:sp>
      <p:sp>
        <p:nvSpPr>
          <p:cNvPr id="32" name="Magnetpladelager 31"/>
          <p:cNvSpPr/>
          <p:nvPr/>
        </p:nvSpPr>
        <p:spPr>
          <a:xfrm>
            <a:off x="107504" y="3501008"/>
            <a:ext cx="864096" cy="1368152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</a:t>
            </a:r>
            <a:endParaRPr lang="da-DK" dirty="0"/>
          </a:p>
        </p:txBody>
      </p:sp>
      <p:sp>
        <p:nvSpPr>
          <p:cNvPr id="33" name="Parallelogram 32"/>
          <p:cNvSpPr/>
          <p:nvPr/>
        </p:nvSpPr>
        <p:spPr>
          <a:xfrm>
            <a:off x="3491880" y="3212976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OpenFormat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85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liotek_info_skabelon.pot">
  <a:themeElements>
    <a:clrScheme name="Brugerdefineret 8">
      <a:dk1>
        <a:srgbClr val="000000"/>
      </a:dk1>
      <a:lt1>
        <a:srgbClr val="FFFFFF"/>
      </a:lt1>
      <a:dk2>
        <a:srgbClr val="1F2123"/>
      </a:dk2>
      <a:lt2>
        <a:srgbClr val="00B0F0"/>
      </a:lt2>
      <a:accent1>
        <a:srgbClr val="7E97AD"/>
      </a:accent1>
      <a:accent2>
        <a:srgbClr val="E6005D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B0F0"/>
      </a:hlink>
      <a:folHlink>
        <a:srgbClr val="577189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bliotek_info_skabelon">
  <a:themeElements>
    <a:clrScheme name="Brugerdefineret 8">
      <a:dk1>
        <a:srgbClr val="000000"/>
      </a:dk1>
      <a:lt1>
        <a:srgbClr val="FFFFFF"/>
      </a:lt1>
      <a:dk2>
        <a:srgbClr val="1F2123"/>
      </a:dk2>
      <a:lt2>
        <a:srgbClr val="00B0F0"/>
      </a:lt2>
      <a:accent1>
        <a:srgbClr val="7E97AD"/>
      </a:accent1>
      <a:accent2>
        <a:srgbClr val="E6005D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B0F0"/>
      </a:hlink>
      <a:folHlink>
        <a:srgbClr val="577189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bibliotek_info_skabelon.pot</Template>
  <TotalTime>805</TotalTime>
  <Words>1091</Words>
  <Application>Microsoft Office PowerPoint</Application>
  <PresentationFormat>Skærmshow (4:3)</PresentationFormat>
  <Paragraphs>217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bibliotek_info_skabelon.pot</vt:lpstr>
      <vt:lpstr>bibliotek_info_skabelon</vt:lpstr>
      <vt:lpstr>bibliotek.dk migration</vt:lpstr>
      <vt:lpstr>Program</vt:lpstr>
      <vt:lpstr>Hvorfor migration og services?</vt:lpstr>
      <vt:lpstr>Tidsplan og dobbeltdrift</vt:lpstr>
      <vt:lpstr>Grænsefladen designet   </vt:lpstr>
      <vt:lpstr>Grænsefladen søg-vis-bestil   </vt:lpstr>
      <vt:lpstr>Databrønden</vt:lpstr>
      <vt:lpstr>Hvad er en webservice?  – og hvad kommer det mig ved?</vt:lpstr>
      <vt:lpstr>PowerPoint-præsentation</vt:lpstr>
      <vt:lpstr>OpenSearch</vt:lpstr>
      <vt:lpstr>Forsideservice – ADHL – Lånertjek - Lånerstatus</vt:lpstr>
      <vt:lpstr>Bestil og OpenAgency</vt:lpstr>
      <vt:lpstr>Bestil og services: orderPolicy</vt:lpstr>
      <vt:lpstr>Bestil og services: orderPolicy</vt:lpstr>
      <vt:lpstr>OpenFormat</vt:lpstr>
      <vt:lpstr>PowerPoint-præsentation</vt:lpstr>
      <vt:lpstr>PowerPoint-præsentation</vt:lpstr>
      <vt:lpstr>Det videre arbejde med bibliotek.dk</vt:lpstr>
      <vt:lpstr>Andre bibliotek.dk-projekter</vt:lpstr>
      <vt:lpstr>PowerPoint-præsentation</vt:lpstr>
      <vt:lpstr>Andre projekter</vt:lpstr>
      <vt:lpstr>Hvordan finder I den nye bibliotek.dk? – og info om services</vt:lpstr>
    </vt:vector>
  </TitlesOfParts>
  <Company>DBC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bibliotek.dk migration</dc:title>
  <dc:creator>Kirsten Larsen</dc:creator>
  <cp:lastModifiedBy>Kirsten Larsen</cp:lastModifiedBy>
  <cp:revision>90</cp:revision>
  <cp:lastPrinted>2012-11-20T14:55:42Z</cp:lastPrinted>
  <dcterms:created xsi:type="dcterms:W3CDTF">2012-11-15T13:57:54Z</dcterms:created>
  <dcterms:modified xsi:type="dcterms:W3CDTF">2012-11-26T10:12:25Z</dcterms:modified>
</cp:coreProperties>
</file>